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3"/>
  </p:notesMasterIdLst>
  <p:sldIdLst>
    <p:sldId id="256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426" r:id="rId159"/>
    <p:sldId id="427" r:id="rId160"/>
    <p:sldId id="428" r:id="rId161"/>
    <p:sldId id="429" r:id="rId162"/>
    <p:sldId id="430" r:id="rId163"/>
    <p:sldId id="431" r:id="rId164"/>
    <p:sldId id="432" r:id="rId165"/>
    <p:sldId id="433" r:id="rId166"/>
    <p:sldId id="434" r:id="rId167"/>
    <p:sldId id="435" r:id="rId168"/>
    <p:sldId id="436" r:id="rId169"/>
    <p:sldId id="437" r:id="rId170"/>
    <p:sldId id="438" r:id="rId171"/>
    <p:sldId id="439" r:id="rId172"/>
    <p:sldId id="440" r:id="rId173"/>
    <p:sldId id="441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52" r:id="rId185"/>
    <p:sldId id="453" r:id="rId186"/>
    <p:sldId id="454" r:id="rId187"/>
    <p:sldId id="455" r:id="rId188"/>
    <p:sldId id="456" r:id="rId189"/>
    <p:sldId id="457" r:id="rId190"/>
    <p:sldId id="458" r:id="rId191"/>
    <p:sldId id="459" r:id="rId192"/>
    <p:sldId id="460" r:id="rId193"/>
    <p:sldId id="461" r:id="rId194"/>
    <p:sldId id="462" r:id="rId195"/>
    <p:sldId id="463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8" r:id="rId211"/>
    <p:sldId id="479" r:id="rId2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152C16-7A14-4FC3-AA19-C3280A4AE550}">
  <a:tblStyle styleId="{C2152C16-7A14-4FC3-AA19-C3280A4AE5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49" autoAdjust="0"/>
  </p:normalViewPr>
  <p:slideViewPr>
    <p:cSldViewPr snapToGrid="0">
      <p:cViewPr varScale="1">
        <p:scale>
          <a:sx n="129" d="100"/>
          <a:sy n="129" d="100"/>
        </p:scale>
        <p:origin x="11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tableStyles" Target="tableStyle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ZB_EBsnc8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ZuD6iUe3Pc" TargetMode="External"/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education.com/watch?v=3WDWH59k1q4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y.com/listing/926075105/monopoly-money-vintage-fabric-half-yard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25443481522247447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25443481522247447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contacts/id1069512615#?platform=iphon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tendo.fandom.com/wiki/Nintendo_characters#Mario_series_(including_sub-franchises)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ed590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ed590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ed590c8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ed590c8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401269f5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0401269f5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5ed590c85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5ed590c85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401269f5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401269f5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401269f5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0401269f5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0401269f5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0401269f5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401269f5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401269f5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0401269f5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0401269f5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401269f5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0401269f5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0401269f5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0401269f5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0401269f5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0401269f5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ed590c8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ed590c8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401269f5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0401269f5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0401269f5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0401269f5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401269f5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401269f5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401269f5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401269f5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401269f5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401269f5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0401269f5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0401269f5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0427bc4c1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0427bc4c1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0401269f5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0401269f5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0401269f5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0401269f5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0401269f5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0401269f5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5ed590c8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5ed590c8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Linear layout, contiguous</a:t>
            </a:r>
            <a:endParaRPr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401269f5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401269f5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401269f5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0401269f5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401269f5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401269f5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976d39bb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976d39bb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976d39bb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976d39bb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976d39bb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976d39bb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976d39bb8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976d39bb8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976d39bb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976d39bb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976d39bb8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976d39bb8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55ed590c85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55ed590c85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5ed590c85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5ed590c85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Array of numbers – how do computers find a specific number, like “50”?</a:t>
            </a:r>
            <a:endParaRPr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976d39bb8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976d39bb8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efficiency – if already sorted, could be omega of n</a:t>
            </a:r>
            <a:endParaRPr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9976d39bb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9976d39bb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976d39bb8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976d39bb8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15cd08de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615cd08de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function is recursive if it “calls” itself</a:t>
            </a:r>
            <a:endParaRPr dirty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dc48ccb8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dc48ccb8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dc48ccb8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dc48ccb8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parts use the same algorithm just on different parts of the array</a:t>
            </a:r>
            <a:endParaRPr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9976d39bb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9976d39bb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Pseudocode from first week</a:t>
            </a:r>
            <a:endParaRPr dirty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976d39bb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976d39bb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976d39bb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976d39bb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976d39bb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9976d39bb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5ed590c8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5ed590c8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Treat this like little boxes the computer has to “look in”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976d39bb8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976d39bb8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recursive</a:t>
            </a:r>
            <a:endParaRPr dirty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15cd08c5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15cd08c5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http://ian-albert.com/games/super_mario_bros_maps/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“recursive” structure</a:t>
            </a:r>
            <a:endParaRPr dirty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5cd08c5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5cd08c5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iteration.c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15cd08c5b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15cd08c5b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15cd08c5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15cd08c5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5cd08c5b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5cd08c5b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 err="1"/>
              <a:t>iteration.c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15cd08c5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15cd08c5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recursion.c</a:t>
            </a:r>
            <a:endParaRPr dirty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55ed590c85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55ed590c85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Google Easter Egg</a:t>
            </a:r>
            <a:endParaRPr dirty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976d39bb8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976d39bb8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15bc47d73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15bc47d73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5ed590c8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5ed590c8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976d39bb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976d39bb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976d39bb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976d39bb8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0f81ef8e0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f0f81ef8e0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shelves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9976d39bb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9976d39bb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83063c11d6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83063c11d6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shelves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83063c11d6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83063c11d6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3063c11d6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3063c11d6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83063c11d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83063c11d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83063c11d6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83063c11d6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3063c11d6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83063c11d6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5ed590c8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5ed590c8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83063c11d6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83063c11d6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3063c11d6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3063c11d6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83063c11d6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83063c11d6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3063c11d6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83063c11d6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83063c11d6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83063c11d6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83063c11d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83063c11d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83063c11d6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83063c11d6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83063c11d6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83063c11d6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83063c11d6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83063c11d6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83063c11d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83063c11d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ed590c85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ed590c85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83063c11d6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83063c11d6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83063c11d6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83063c11d6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83063c11d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83063c11d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83063c11d6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83063c11d6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83063c11d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83063c11d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83063c11d6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83063c11d6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3063c11d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3063c11d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3063c11d6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3063c11d6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83063c11d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83063c11d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3063c11d6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3063c11d6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5ed590c8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5ed590c8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83063c11d6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83063c11d6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83063c11d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83063c11d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83063c11d6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83063c11d6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83063c11d6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83063c11d6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83063c11d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83063c11d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3063c11d6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83063c11d6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83063c11d6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83063c11d6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83063c11d6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83063c11d6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83063c11d6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83063c11d6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83063c11d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83063c11d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5ed590c8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5ed590c85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83063c11d6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83063c11d6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83063c11d6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83063c11d6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83063c11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83063c11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83063c11d6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83063c11d6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83063c11d6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83063c11d6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83063c11d6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83063c11d6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15cd08c5b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615cd08c5b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83063c11d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83063c11d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83c13df276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83c13df276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efficient is it?</a:t>
            </a:r>
            <a:endParaRPr dirty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83063c11d6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83063c11d6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Turns out this is how many times we chop up the elements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01269f5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01269f5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https://www.youtube.com/watch?v=cZB_EBsnc8c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ed590c8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5ed590c85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83063c11d6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83063c11d6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 base 2 of 8 is 3 (the number of levels of chopping</a:t>
            </a:r>
            <a:endParaRPr dirty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83063c11d6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83063c11d6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3063c11d6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83063c11d6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0401269f5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0401269f5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83063c11d6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83063c11d6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83063c11d6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83063c11d6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615cd08c5b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615cd08c5b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615cd08c5b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615cd08c5b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15cd08c5b_2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15cd08c5b_2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15cd08c5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15cd08c5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https://www.youtube.com/watch?v=ZZuD6iUe3Pc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https://www.youtubeeducation.com/watch?v=3WDWH59k1q4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ed590c8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ed590c8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https://www.etsy.com/listing/926075105/monopoly-money-vintage-fabric-half-yard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55ed590c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55ed590c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ed590c8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5ed590c8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5ed590c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5ed590c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Sear one at a time in order, in  a “linear” fashion, simple but inefficient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20  500  10  </a:t>
            </a:r>
            <a:r>
              <a:rPr lang="en" dirty="0"/>
              <a:t>5  100  </a:t>
            </a:r>
            <a:r>
              <a:rPr lang="en" dirty="0">
                <a:solidFill>
                  <a:schemeClr val="dk1"/>
                </a:solidFill>
              </a:rPr>
              <a:t>1  </a:t>
            </a:r>
            <a:r>
              <a:rPr lang="en" b="1" dirty="0">
                <a:solidFill>
                  <a:schemeClr val="dk1"/>
                </a:solidFill>
              </a:rPr>
              <a:t>50</a:t>
            </a:r>
            <a:endParaRPr b="1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5ed590c85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5ed590c85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5ed590c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5ed590c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ed590c8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ed590c8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ed590c8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ed590c8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5ed590c85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5ed590c85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-numbers sorted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solidFill>
                  <a:schemeClr val="dk1"/>
                </a:solidFill>
              </a:rPr>
              <a:t>S</a:t>
            </a:r>
            <a:r>
              <a:rPr lang="en" dirty="0">
                <a:solidFill>
                  <a:schemeClr val="dk1"/>
                </a:solidFill>
              </a:rPr>
              <a:t>tart in midles, move higher or lower, goto next middle door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dk1"/>
                </a:solidFill>
              </a:rPr>
              <a:t>MUCH better efficiency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1  5  10  20  </a:t>
            </a:r>
            <a:r>
              <a:rPr lang="en" b="1" dirty="0">
                <a:solidFill>
                  <a:schemeClr val="dk1"/>
                </a:solidFill>
              </a:rPr>
              <a:t>50</a:t>
            </a:r>
            <a:r>
              <a:rPr lang="en" dirty="0">
                <a:solidFill>
                  <a:schemeClr val="dk1"/>
                </a:solidFill>
              </a:rPr>
              <a:t>  100  500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ed590c85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ed590c85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5ed590c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5ed590c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5ed590c85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5ed590c85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ed590c85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ed590c85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5ed590c85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5ed590c85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76d39bb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76d39bb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Measure of algorithm “efficiency”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976d39bb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976d39bb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976d39bb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976d39bb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976d39bb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976d39bb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O for on the “order” of this many steps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976d39bb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976d39bb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Whole constants usually dropped because they are similar in shape and magnitude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76d39bb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76d39bb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Zoomed out you see the pattern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ed590c85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ed590c85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 to this as “big O notation”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401269f5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401269f5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76d39bb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76d39bb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r>
              <a:rPr lang="en" dirty="0"/>
              <a:t>ist of possibilities (amongst others)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linear? binary?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ed590c8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ed590c8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Linear search is worst case scenario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ed590c85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ed590c85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Binary much faster (by an order of magnitude)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9ff46a780_2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9ff46a780_2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Big Omega is lower bound of algorithm “possible” efficiency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976d39bb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976d39bb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76d39bb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76d39bb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5ed590c85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5ed590c85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5ed590c85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5ed590c85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Big theta when big O and big omega are the same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-are there algorithms where this is true...?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5ed590c85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5ed590c85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 are some situations when this is true, possibly we will eventually encounter some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427bc4c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427bc4c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search{0,1}.c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r>
              <a:rPr lang="en-US" dirty="0"/>
              <a:t>Asymptotic notation is a mathematical way to </a:t>
            </a:r>
            <a:r>
              <a:rPr lang="en-US" b="1" dirty="0"/>
              <a:t>describe the efficiency of algorithms</a:t>
            </a:r>
            <a:r>
              <a:rPr lang="en-US" dirty="0"/>
              <a:t>, especially how their </a:t>
            </a:r>
            <a:r>
              <a:rPr lang="en-US" b="1" dirty="0"/>
              <a:t>running time or space requirements grow</a:t>
            </a:r>
            <a:r>
              <a:rPr lang="en-US" dirty="0"/>
              <a:t> as the </a:t>
            </a:r>
            <a:r>
              <a:rPr lang="en-US" b="1" dirty="0"/>
              <a:t>input size (n)</a:t>
            </a:r>
            <a:r>
              <a:rPr lang="en-US" dirty="0"/>
              <a:t> becomes large.</a:t>
            </a:r>
          </a:p>
          <a:p>
            <a:r>
              <a:rPr lang="en-US" dirty="0"/>
              <a:t>In the context of </a:t>
            </a:r>
            <a:r>
              <a:rPr lang="en-US" b="1" dirty="0"/>
              <a:t>search algorithms</a:t>
            </a:r>
            <a:r>
              <a:rPr lang="en-US" dirty="0"/>
              <a:t> (like linear search, binary search, etc.), asymptotic notation helps us compare how fast or slow algorithms are — not in exact seconds, but in terms of </a:t>
            </a:r>
            <a:r>
              <a:rPr lang="en-US" b="1" dirty="0"/>
              <a:t>how they scale</a:t>
            </a:r>
            <a:r>
              <a:rPr lang="en-US" dirty="0"/>
              <a:t> with data size.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01269f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01269f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ed590c85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ed590c85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search{0,1}.c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3063c11d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3063c11d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string.h</a:t>
            </a:r>
            <a:r>
              <a:rPr lang="en-US" dirty="0"/>
              <a:t> library in C provides functions for handling and manipulating strings, such as copying, concatenation, comparison, and finding string length.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3063c11d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83063c11d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3063c11d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3063c11d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phonebook0.c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strcmp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dirty="0"/>
              <a:t> function compares two strings character by character and returns 0 if they are equal, a positive value if the first is greater, or a negative value if the first is smaller.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9ff46a780_2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9ff46a780_2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5cd08c5b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5cd08c5b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549dec7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1549dec7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549dec7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549dec7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3063c11d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3063c11d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phonebook1.c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we'll see a way to save phonebook eventually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6ad5d378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6ad5d378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01269f5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01269f5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bc47d7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bc47d7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15bc47d73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15bc47d73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5bc47d73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15bc47d73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1648c258e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1648c258e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401269f5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401269f5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401269f5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401269f5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b="1" dirty="0"/>
          </a:p>
          <a:p>
            <a:r>
              <a:rPr lang="en-US" dirty="0"/>
              <a:t>Bubble sort is a simple sorting algorithm that repeatedly steps through a list, compares adjacent elements, and swaps them if they are in the wrong order, continuing until no more swaps are needed.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15bc47d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15bc47d7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endParaRPr lang="en-US" dirty="0"/>
          </a:p>
          <a:p>
            <a:r>
              <a:rPr lang="en-US" dirty="0"/>
              <a:t>Selection sort is a simple sorting algorithm that repeatedly selects the smallest (or largest) element from the unsorted portion of a list and swaps it with the first unsorted element until the entire list is sorted.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c48ccb8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c48ccb8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c48ccb8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c48ccb8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5ed590c85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5ed590c85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401269f5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401269f5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427bc4c1c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427bc4c1c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427bc4c1c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427bc4c1c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427bc4c1c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427bc4c1c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427bc4c1c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427bc4c1c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427bc4c1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0427bc4c1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427bc4c1c_3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427bc4c1c_3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427bc4c1c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427bc4c1c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0427bc4c1c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0427bc4c1c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427bc4c1c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427bc4c1c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427bc4c1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427bc4c1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401269f5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401269f5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427bc4c1c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0427bc4c1c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1648c258e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1648c258e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1648c258e_9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1648c258e_9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5ed590c85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5ed590c85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1648c258e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1648c258e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1648c258e_9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1648c258e_9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1648c258e_9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1648c258e_9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1648c258e_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1648c258e_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1648c258e_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1648c258e_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15cd08c5b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15cd08c5b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5ed590c8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5ed590c8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Google, when data gets big how do we handle it?</a:t>
            </a: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5cd08c5b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5cd08c5b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648c258e_9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1648c258e_9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lower bound?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5ed590c85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5ed590c85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15cd08c5b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15cd08c5b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15cd08c5b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15cd08c5b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dc48ccb8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dc48ccb8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dc48ccb8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dc48ccb8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976d39bb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976d39bb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401269f5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0401269f5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401269f5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0401269f5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ecursion" TargetMode="Externa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9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ZZuD6iUe3Pc?feature=oembed" TargetMode="Externa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.cs50.io/#string.h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" name="Google Shape;208;p4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4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4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4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4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4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4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4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4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4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4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4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4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4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4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4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4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4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4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4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140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141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42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143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44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145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46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147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45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148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49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50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151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0" name="Google Shape;920;p152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153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154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6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×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2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2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47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no swaps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5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</a:t>
            </a:r>
            <a:r>
              <a:rPr lang="en" sz="2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7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48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Google Shape;254;p4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8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/>
              </a:rPr>
              <a:t>google.com/search?q=recursion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49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" name="Google Shape;266;p4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1  3  4  6        0  2  5  7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left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right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6  3  4  1  5  2  7  0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" name="Google Shape;1127;p19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p19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Google Shape;1137;p19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8" name="Google Shape;1138;p19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3" name="Google Shape;1143;p19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4" name="Google Shape;1144;p19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5" name="Google Shape;1145;p19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p19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1" name="Google Shape;1151;p19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2" name="Google Shape;1152;p197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3" name="Google Shape;1153;p197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9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9" name="Google Shape;1159;p19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0" name="Google Shape;1160;p198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1" name="Google Shape;1161;p198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2" name="Google Shape;1162;p198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p19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8" name="Google Shape;1168;p19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9" name="Google Shape;1169;p199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0" name="Google Shape;1170;p199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20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6" name="Google Shape;1176;p20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7" name="Google Shape;1177;p200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Google Shape;1182;p20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3" name="Google Shape;1183;p20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4" name="Google Shape;1184;p201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5" name="Google Shape;1185;p201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Google Shape;1190;p20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1" name="Google Shape;1191;p20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2" name="Google Shape;1192;p202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3" name="Google Shape;1193;p202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4" name="Google Shape;1194;p202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9" name="Google Shape;1199;p20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0" name="Google Shape;1200;p20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1" name="Google Shape;1201;p203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2" name="Google Shape;1202;p203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3" name="Google Shape;1203;p203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4" name="Google Shape;1204;p203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Google Shape;1209;p20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20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1" name="Google Shape;1211;p204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2" name="Google Shape;1212;p204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3" name="Google Shape;1213;p204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20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9" name="Google Shape;1219;p20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0" name="Google Shape;1220;p205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1" name="Google Shape;1221;p205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" name="Google Shape;1226;p20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7" name="Google Shape;1227;p20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20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206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p20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20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6" name="Google Shape;1236;p207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7" name="Google Shape;1237;p207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" name="Google Shape;1242;p20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20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208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20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0" name="Google Shape;1250;p20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5" name="Google Shape;1255;p21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6" name="Google Shape;1256;p21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21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2" name="Google Shape;1262;p21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3" name="Google Shape;1263;p21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4" name="Google Shape;1264;p21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5" name="Google Shape;1265;p21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p21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1" name="Google Shape;1271;p21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2" name="Google Shape;1272;p212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3" name="Google Shape;1273;p212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4" name="Google Shape;1274;p212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9" name="Google Shape;1279;p21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0" name="Google Shape;1280;p21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1" name="Google Shape;1281;p213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2" name="Google Shape;1282;p213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3" name="Google Shape;1283;p213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4" name="Google Shape;1284;p213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9" name="Google Shape;1289;p21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0" name="Google Shape;1290;p21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1" name="Google Shape;1291;p214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2" name="Google Shape;1292;p214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3" name="Google Shape;1293;p214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" name="Google Shape;1298;p21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9" name="Google Shape;1299;p21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0" name="Google Shape;1300;p21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215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Google Shape;1306;p21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7" name="Google Shape;1307;p21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8" name="Google Shape;1308;p21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9" name="Google Shape;1309;p216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0" name="Google Shape;1310;p216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Google Shape;1315;p21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6" name="Google Shape;1316;p21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7" name="Google Shape;1317;p217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8" name="Google Shape;1318;p217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9" name="Google Shape;1319;p217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0" name="Google Shape;1320;p217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5" name="Google Shape;305;p53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3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3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3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3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21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6" name="Google Shape;1326;p21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7" name="Google Shape;1327;p218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8" name="Google Shape;1328;p218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9" name="Google Shape;1329;p218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0" name="Google Shape;1330;p218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1" name="Google Shape;1331;p218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" name="Google Shape;1336;p21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7" name="Google Shape;1337;p21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8" name="Google Shape;1338;p219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9" name="Google Shape;1339;p219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0" name="Google Shape;1340;p219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1" name="Google Shape;1341;p219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6" name="Google Shape;1346;p22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7" name="Google Shape;1347;p22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8" name="Google Shape;1348;p22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9" name="Google Shape;1349;p220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0" name="Google Shape;1350;p220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5" name="Google Shape;1355;p22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6" name="Google Shape;1356;p22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7" name="Google Shape;1357;p22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8" name="Google Shape;1358;p22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9" name="Google Shape;1359;p221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" name="Google Shape;1364;p22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5" name="Google Shape;1365;p22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6" name="Google Shape;1366;p222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222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8" name="Google Shape;1368;p222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" name="Google Shape;1373;p22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4" name="Google Shape;1374;p22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5" name="Google Shape;1375;p223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6" name="Google Shape;1376;p223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1" name="Google Shape;1381;p22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2" name="Google Shape;1382;p22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3" name="Google Shape;1383;p224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8" name="Google Shape;1388;p22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9" name="Google Shape;1389;p22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0" name="Google Shape;1390;p22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" name="Google Shape;1395;p22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6" name="Google Shape;1396;p22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7" name="Google Shape;1397;p22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" name="Google Shape;1402;p22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3" name="Google Shape;1403;p22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4" name="Google Shape;1404;p227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4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4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4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4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4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9" name="Google Shape;1409;p22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0" name="Google Shape;1410;p22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1" name="Google Shape;1411;p228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" name="Google Shape;1416;p22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7" name="Google Shape;1417;p22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8" name="Google Shape;1418;p229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" name="Google Shape;1423;p23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4" name="Google Shape;1424;p23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5" name="Google Shape;1425;p23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Google Shape;1430;p23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1" name="Google Shape;1431;p23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6" name="Google Shape;1436;p23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1" name="Google Shape;1441;p23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1" name="Google Shape;1451;p23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2" name="Google Shape;1452;p23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3" name="Google Shape;1453;p235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4" name="Google Shape;1454;p235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5" name="Google Shape;1455;p235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6" name="Google Shape;1456;p235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7" name="Google Shape;1457;p235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8" name="Google Shape;1458;p235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9" name="Google Shape;1459;p23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0" name="Google Shape;1460;p235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1" name="Google Shape;1461;p235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2" name="Google Shape;1462;p235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3" name="Google Shape;1463;p235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4" name="Google Shape;1464;p235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5" name="Google Shape;1465;p235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0" name="Google Shape;1470;p23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1" name="Google Shape;1471;p23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2" name="Google Shape;1472;p23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3" name="Google Shape;1473;p236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4" name="Google Shape;1474;p236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5" name="Google Shape;1475;p236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6" name="Google Shape;1476;p236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7" name="Google Shape;1477;p236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23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9" name="Google Shape;1479;p236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0" name="Google Shape;1480;p236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1" name="Google Shape;1481;p236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2" name="Google Shape;1482;p236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3" name="Google Shape;1483;p236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4" name="Google Shape;1484;p236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dinosaur with a rubber duck on it&#10;&#10;AI-generated content may be incorrect.">
            <a:extLst>
              <a:ext uri="{FF2B5EF4-FFF2-40B4-BE49-F238E27FC236}">
                <a16:creationId xmlns:a16="http://schemas.microsoft.com/office/drawing/2014/main" id="{EF4096DE-E53F-0D7C-4D0D-1B397119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8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2</a:t>
            </a:r>
            <a:r>
              <a:rPr lang="en" baseline="30000"/>
              <a:t>3</a:t>
            </a:r>
            <a:endParaRPr baseline="300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9" name="Google Shape;1509;p24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0" name="Google Shape;1510;p24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241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241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3" name="Google Shape;1513;p241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241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241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241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7" name="Google Shape;1517;p24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8" name="Google Shape;1518;p24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9" name="Google Shape;1519;p241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0" name="Google Shape;1520;p241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1" name="Google Shape;1521;p241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2" name="Google Shape;1522;p241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3" name="Google Shape;1523;p241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</a:t>
            </a:r>
            <a:r>
              <a:rPr lang="en"/>
              <a:t>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endParaRPr i="1" baseline="300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</a:t>
            </a:r>
            <a:r>
              <a:rPr lang="en"/>
              <a:t> log </a:t>
            </a:r>
            <a:r>
              <a:rPr lang="en" i="1"/>
              <a:t>n</a:t>
            </a:r>
            <a:endParaRPr i="1" baseline="300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Visualization and Comparison of Sorting Algorithms">
            <a:hlinkClick r:id="" action="ppaction://media"/>
            <a:extLst>
              <a:ext uri="{FF2B5EF4-FFF2-40B4-BE49-F238E27FC236}">
                <a16:creationId xmlns:a16="http://schemas.microsoft.com/office/drawing/2014/main" id="{74A5D13D-5094-F3FB-2487-91CE580324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20" y="95883"/>
            <a:ext cx="8869680" cy="5010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2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A318-5D23-47ED-41E1-E0EE2A7A5CA5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8" name="Google Shape;408;p70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0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6" name="Google Shape;416;p71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7" name="Google Shape;417;p71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  <p:sp>
        <p:nvSpPr>
          <p:cNvPr id="418" name="Google Shape;418;p71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</a:t>
            </a:r>
            <a:r>
              <a:rPr lang="en" sz="2400"/>
              <a:t>)</a:t>
            </a:r>
            <a:endParaRPr sz="2400"/>
          </a:p>
        </p:txBody>
      </p:sp>
      <p:sp>
        <p:nvSpPr>
          <p:cNvPr id="419" name="Google Shape;419;p71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>
                <a:solidFill>
                  <a:srgbClr val="FFFFFF"/>
                </a:solidFill>
              </a:rPr>
              <a:t>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6" name="Google Shape;426;p72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6" name="Google Shape;446;p74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 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75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75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 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/>
              <a:t>O</a:t>
            </a:r>
            <a:endParaRPr sz="6000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3">
            <a:alphaModFix/>
          </a:blip>
          <a:srcRect t="6516" b="14965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rgbClr val="666666"/>
                </a:solidFill>
              </a:rPr>
              <a:t>binary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Ω</a:t>
            </a:r>
            <a:endParaRPr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search, binary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Θ</a:t>
            </a:r>
            <a:endParaRPr sz="6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asymptotic notation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3">
            <a:alphaModFix/>
          </a:blip>
          <a:srcRect t="10741" b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/>
              </a:rPr>
              <a:t>manual.cs50.io/#string.h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 people[]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0" name="Google Shape;570;p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98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7" name="Google Shape;577;p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9"/>
          <p:cNvSpPr txBox="1"/>
          <p:nvPr/>
        </p:nvSpPr>
        <p:spPr>
          <a:xfrm>
            <a:off x="479547" y="2195550"/>
            <a:ext cx="2730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4" name="Google Shape;584;p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00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1" name="Google Shape;591;p10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01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9" name="Google Shape;599;p10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0" name="Google Shape;600;p101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101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sort</a:t>
            </a: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1" name="Google Shape;621;p105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2" name="Google Shape;622;p105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05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5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05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05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05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05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108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09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110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111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112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113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114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115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116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117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118"/>
          <p:cNvSpPr txBox="1"/>
          <p:nvPr/>
        </p:nvSpPr>
        <p:spPr>
          <a:xfrm>
            <a:off x="2321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118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r>
              <a:rPr lang="en">
                <a:solidFill>
                  <a:srgbClr val="FFFFFF"/>
                </a:solidFill>
              </a:rPr>
              <a:t> + ...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 n)/2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/2 –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/2 – 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</a:rPr>
              <a:t>O</a:t>
            </a:r>
            <a:r>
              <a:rPr lang="en" dirty="0">
                <a:solidFill>
                  <a:schemeClr val="dk1"/>
                </a:solidFill>
              </a:rPr>
              <a:t>(</a:t>
            </a:r>
            <a:r>
              <a:rPr lang="en" i="1" dirty="0">
                <a:solidFill>
                  <a:schemeClr val="dk1"/>
                </a:solidFill>
              </a:rPr>
              <a:t>n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             </a:t>
            </a:r>
            <a:r>
              <a:rPr lang="en" dirty="0">
                <a:solidFill>
                  <a:srgbClr val="666666"/>
                </a:solidFill>
              </a:rPr>
              <a:t>selection sort</a:t>
            </a: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</a:rPr>
              <a:t>O</a:t>
            </a:r>
            <a:r>
              <a:rPr lang="en" dirty="0">
                <a:solidFill>
                  <a:srgbClr val="FFFFFF"/>
                </a:solidFill>
              </a:rPr>
              <a:t>(</a:t>
            </a:r>
            <a:r>
              <a:rPr lang="en" i="1" dirty="0">
                <a:solidFill>
                  <a:srgbClr val="FFFFFF"/>
                </a:solidFill>
              </a:rPr>
              <a:t>n</a:t>
            </a:r>
            <a:r>
              <a:rPr lang="en" dirty="0">
                <a:solidFill>
                  <a:srgbClr val="FFFFFF"/>
                </a:solidFill>
              </a:rPr>
              <a:t> log </a:t>
            </a:r>
            <a:r>
              <a:rPr lang="en" i="1" dirty="0">
                <a:solidFill>
                  <a:srgbClr val="FFFFFF"/>
                </a:solidFill>
              </a:rPr>
              <a:t>n</a:t>
            </a:r>
            <a:r>
              <a:rPr lang="en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</a:rPr>
              <a:t>O</a:t>
            </a:r>
            <a:r>
              <a:rPr lang="en" dirty="0">
                <a:solidFill>
                  <a:srgbClr val="FFFFFF"/>
                </a:solidFill>
              </a:rPr>
              <a:t>(</a:t>
            </a:r>
            <a:r>
              <a:rPr lang="en" i="1" dirty="0">
                <a:solidFill>
                  <a:srgbClr val="FFFFFF"/>
                </a:solidFill>
              </a:rPr>
              <a:t>n</a:t>
            </a:r>
            <a:r>
              <a:rPr lang="en" dirty="0">
                <a:solidFill>
                  <a:srgbClr val="FFFFFF"/>
                </a:solidFill>
              </a:rPr>
              <a:t>)              </a:t>
            </a: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</a:rPr>
              <a:t>O</a:t>
            </a:r>
            <a:r>
              <a:rPr lang="en" dirty="0">
                <a:solidFill>
                  <a:srgbClr val="FFFFFF"/>
                </a:solidFill>
              </a:rPr>
              <a:t>(log </a:t>
            </a:r>
            <a:r>
              <a:rPr lang="en" i="1" dirty="0">
                <a:solidFill>
                  <a:srgbClr val="FFFFFF"/>
                </a:solidFill>
              </a:rPr>
              <a:t>n</a:t>
            </a:r>
            <a:r>
              <a:rPr lang="en" dirty="0">
                <a:solidFill>
                  <a:srgbClr val="FFFFFF"/>
                </a:solidFill>
              </a:rPr>
              <a:t>)        </a:t>
            </a: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p130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4" name="Google Shape;784;p13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3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3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3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3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3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136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{C2152C16-7A14-4FC3-AA19-C3280A4AE550}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1" name="Google Shape;821;p136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36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36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36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36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36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36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4067</Words>
  <Application>Microsoft Office PowerPoint</Application>
  <PresentationFormat>On-screen Show (16:9)</PresentationFormat>
  <Paragraphs>1257</Paragraphs>
  <Slides>210</Slides>
  <Notes>210</Notes>
  <HiddenSlides>2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Consolas</vt:lpstr>
      <vt:lpstr>Simple Dark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linear search</vt:lpstr>
      <vt:lpstr>PowerPoint Presentation</vt:lpstr>
      <vt:lpstr>PowerPoint Presentation</vt:lpstr>
      <vt:lpstr>PowerPoint Presentation</vt:lpstr>
      <vt:lpstr>PowerPoint Presentation</vt:lpstr>
      <vt:lpstr>binary search</vt:lpstr>
      <vt:lpstr>PowerPoint Presentation</vt:lpstr>
      <vt:lpstr>PowerPoint Presentation</vt:lpstr>
      <vt:lpstr>PowerPoint Presentation</vt:lpstr>
      <vt:lpstr>PowerPoint Presentation</vt:lpstr>
      <vt:lpstr>running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</vt:lpstr>
      <vt:lpstr>PowerPoint Presentation</vt:lpstr>
      <vt:lpstr>PowerPoint Presentation</vt:lpstr>
      <vt:lpstr>PowerPoint Presentation</vt:lpstr>
      <vt:lpstr>Ω</vt:lpstr>
      <vt:lpstr>PowerPoint Presentation</vt:lpstr>
      <vt:lpstr>PowerPoint Presentation</vt:lpstr>
      <vt:lpstr>PowerPoint Presentation</vt:lpstr>
      <vt:lpstr>Θ</vt:lpstr>
      <vt:lpstr>PowerPoint Presentation</vt:lpstr>
      <vt:lpstr>asymptotic notation</vt:lpstr>
      <vt:lpstr>linear search</vt:lpstr>
      <vt:lpstr>string.h</vt:lpstr>
      <vt:lpstr>manual.cs50.io/#string.h</vt:lpstr>
      <vt:lpstr>strcmp</vt:lpstr>
      <vt:lpstr>data structures</vt:lpstr>
      <vt:lpstr>PowerPoint Presentation</vt:lpstr>
      <vt:lpstr>PowerPoint Presentation</vt:lpstr>
      <vt:lpstr>PowerPoint Presentation</vt:lpstr>
      <vt:lpstr>PowerPoint Presentation</vt:lpstr>
      <vt:lpstr>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7  2  5  4  1  6  0  3</vt:lpstr>
      <vt:lpstr>selection sort</vt:lpstr>
      <vt:lpstr>PowerPoint Presentation</vt:lpstr>
      <vt:lpstr>PowerPoint Presentation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0  2  5  4  1  6  7  3</vt:lpstr>
      <vt:lpstr>0  2  5  4  1  6  7  3</vt:lpstr>
      <vt:lpstr>0  2  5  4  1  6  7  3</vt:lpstr>
      <vt:lpstr>0  2  5  4  1  6  7  3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bubble sort</vt:lpstr>
      <vt:lpstr>PowerPoint Presentation</vt:lpstr>
      <vt:lpstr>PowerPoint Presentation</vt:lpstr>
      <vt:lpstr>PowerPoint Presentation</vt:lpstr>
      <vt:lpstr>7  2  5  4  1  6  0  3</vt:lpstr>
      <vt:lpstr>7  2  5  4  1  6  0  3</vt:lpstr>
      <vt:lpstr>2  7  5  4  1  6  0  3</vt:lpstr>
      <vt:lpstr>2  7  5  4  1  6  0  3</vt:lpstr>
      <vt:lpstr>2  5  7  4  1  6  0  3</vt:lpstr>
      <vt:lpstr>2  5  7  4  1  6  0  3</vt:lpstr>
      <vt:lpstr>2  5  4  7  1  6  0  3</vt:lpstr>
      <vt:lpstr>2  5  4  7  1  6  0  3</vt:lpstr>
      <vt:lpstr>2  5  4  1  7  6  0  3</vt:lpstr>
      <vt:lpstr>2  5  4  1  7  6  0  3</vt:lpstr>
      <vt:lpstr>2  5  4  1  6  7  0  3</vt:lpstr>
      <vt:lpstr>2  5  4  1  6  7  0  3</vt:lpstr>
      <vt:lpstr>2  5  4  1  6  0  7  3</vt:lpstr>
      <vt:lpstr>2  5  4  1  6  0  7  3</vt:lpstr>
      <vt:lpstr>2  5  4  1  6  0  3  7</vt:lpstr>
      <vt:lpstr>2  5  4  1  6  0  3  7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google.com/search?q=recursion </vt:lpstr>
      <vt:lpstr>merge sort</vt:lpstr>
      <vt:lpstr>PowerPoint Presentation</vt:lpstr>
      <vt:lpstr>PowerPoint Presentation</vt:lpstr>
      <vt:lpstr>PowerPoint Presentation</vt:lpstr>
      <vt:lpstr>1  3  4  6        0  2  5  7</vt:lpstr>
      <vt:lpstr>PowerPoint Presentation</vt:lpstr>
      <vt:lpstr>6  3  4  1  5  2  7  0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log2 n</vt:lpstr>
      <vt:lpstr>log2 8</vt:lpstr>
      <vt:lpstr>log2 23</vt:lpstr>
      <vt:lpstr>3</vt:lpstr>
      <vt:lpstr>PowerPoint Presentation</vt:lpstr>
      <vt:lpstr>n log2 n</vt:lpstr>
      <vt:lpstr>n log 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15</cp:revision>
  <dcterms:modified xsi:type="dcterms:W3CDTF">2025-10-16T12:09:31Z</dcterms:modified>
</cp:coreProperties>
</file>